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56" r:id="rId2"/>
    <p:sldId id="372" r:id="rId3"/>
    <p:sldId id="367" r:id="rId4"/>
    <p:sldId id="368" r:id="rId5"/>
    <p:sldId id="350" r:id="rId6"/>
    <p:sldId id="351" r:id="rId7"/>
    <p:sldId id="352" r:id="rId8"/>
    <p:sldId id="369" r:id="rId9"/>
    <p:sldId id="354" r:id="rId10"/>
    <p:sldId id="366" r:id="rId11"/>
    <p:sldId id="356" r:id="rId12"/>
    <p:sldId id="370" r:id="rId13"/>
    <p:sldId id="374" r:id="rId14"/>
    <p:sldId id="373" r:id="rId15"/>
    <p:sldId id="278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1C395A7-54EC-BA4A-83CC-86A936B48319}">
          <p14:sldIdLst>
            <p14:sldId id="256"/>
            <p14:sldId id="372"/>
            <p14:sldId id="367"/>
            <p14:sldId id="368"/>
            <p14:sldId id="350"/>
            <p14:sldId id="351"/>
            <p14:sldId id="352"/>
            <p14:sldId id="369"/>
            <p14:sldId id="354"/>
            <p14:sldId id="366"/>
            <p14:sldId id="356"/>
            <p14:sldId id="370"/>
            <p14:sldId id="374"/>
            <p14:sldId id="373"/>
            <p14:sldId id="278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Gully Burns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000FB"/>
    <a:srgbClr val="1F0C9D"/>
    <a:srgbClr val="95B3FD"/>
    <a:srgbClr val="181818"/>
    <a:srgbClr val="32241B"/>
    <a:srgbClr val="FFFF3E"/>
    <a:srgbClr val="1E2325"/>
    <a:srgbClr val="182317"/>
    <a:srgbClr val="0D10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32" autoAdjust="0"/>
    <p:restoredTop sz="95462" autoAdjust="0"/>
  </p:normalViewPr>
  <p:slideViewPr>
    <p:cSldViewPr snapToGrid="0" snapToObjects="1">
      <p:cViewPr>
        <p:scale>
          <a:sx n="116" d="100"/>
          <a:sy n="116" d="100"/>
        </p:scale>
        <p:origin x="-392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5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9" d="100"/>
        <a:sy n="59" d="100"/>
      </p:scale>
      <p:origin x="0" y="52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commentAuthors" Target="commentAuthors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7D4971-9334-684F-9A68-55094F2EE92B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AE98F-A70C-9C46-8D60-41E10378F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098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6.png>
</file>

<file path=ppt/media/image17.png>
</file>

<file path=ppt/media/image18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E8F9F8-8BFA-CC4C-87EE-EDE6E9A3E63B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314F98-2CA4-FA4D-AA1E-4E7D84B9B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98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14F98-2CA4-FA4D-AA1E-4E7D84B9B2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076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602038"/>
            <a:ext cx="77724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5800" y="6356351"/>
            <a:ext cx="2000250" cy="365125"/>
          </a:xfrm>
        </p:spPr>
        <p:txBody>
          <a:bodyPr/>
          <a:lstStyle/>
          <a:p>
            <a:fld id="{88E3F0A4-B755-8B49-BA65-4682FAC11ECD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00250" cy="365125"/>
          </a:xfrm>
        </p:spPr>
        <p:txBody>
          <a:bodyPr/>
          <a:lstStyle/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VsoE_ISI_Form_Horiz_CardonWhite-01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0"/>
            <a:ext cx="4648200" cy="1624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3F0A4-B755-8B49-BA65-4682FAC11EC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3F0A4-B755-8B49-BA65-4682FAC11EC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294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SzPct val="80000"/>
              <a:defRPr>
                <a:latin typeface="+mj-lt"/>
              </a:defRPr>
            </a:lvl1pPr>
            <a:lvl2pPr>
              <a:buSzPct val="80000"/>
              <a:defRPr>
                <a:latin typeface="+mj-lt"/>
              </a:defRPr>
            </a:lvl2pPr>
            <a:lvl3pPr>
              <a:buSzPct val="80000"/>
              <a:defRPr/>
            </a:lvl3pPr>
            <a:lvl4pPr>
              <a:buSzPct val="80000"/>
              <a:defRPr/>
            </a:lvl4pPr>
            <a:lvl5pPr>
              <a:buSzPct val="80000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3F0A4-B755-8B49-BA65-4682FAC11EC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3F0A4-B755-8B49-BA65-4682FAC11EC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3F0A4-B755-8B49-BA65-4682FAC11EC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66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3F0A4-B755-8B49-BA65-4682FAC11EC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86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3F0A4-B755-8B49-BA65-4682FAC11EC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273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3F0A4-B755-8B49-BA65-4682FAC11EC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003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3F0A4-B755-8B49-BA65-4682FAC11EC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505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3F0A4-B755-8B49-BA65-4682FAC11EC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12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5678" y="0"/>
            <a:ext cx="7752522" cy="169068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5678" y="1825625"/>
            <a:ext cx="775252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5678" y="6356351"/>
            <a:ext cx="19803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3F0A4-B755-8B49-BA65-4682FAC11ECD}" type="datetimeFigureOut">
              <a:rPr lang="en-US" smtClean="0"/>
              <a:t>10/21/17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002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26592F-5B6D-F643-8769-42B69BC9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3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3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3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3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3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oc.sourceforge.org" TargetMode="External"/><Relationship Id="rId3" Type="http://schemas.openxmlformats.org/officeDocument/2006/relationships/hyperlink" Target="http://purl.org/bioc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lulab.org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91771" y="2449857"/>
            <a:ext cx="8298296" cy="195064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2400"/>
              </a:spcAft>
            </a:pPr>
            <a:r>
              <a:rPr lang="en-US" sz="4400" dirty="0">
                <a:latin typeface="Calibri"/>
                <a:cs typeface="Calibri"/>
              </a:rPr>
              <a:t>Extracting Evidence Fragments for Distant Supervision of Molecular Interactions</a:t>
            </a:r>
            <a:endParaRPr lang="en-US" sz="4000" dirty="0">
              <a:latin typeface="Calibri"/>
              <a:cs typeface="Calibri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6851" y="5082932"/>
            <a:ext cx="7757254" cy="1553118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Gully A. Burns</a:t>
            </a:r>
            <a:r>
              <a:rPr lang="en-US" baseline="30000" dirty="0" smtClean="0">
                <a:solidFill>
                  <a:srgbClr val="000000"/>
                </a:solidFill>
                <a:latin typeface="Calibri"/>
                <a:cs typeface="Calibri"/>
              </a:rPr>
              <a:t>1</a:t>
            </a: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alibri"/>
                <a:cs typeface="Calibri"/>
              </a:rPr>
              <a:t>Pradeep</a:t>
            </a: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 Dasigi</a:t>
            </a:r>
            <a:r>
              <a:rPr lang="en-US" baseline="30000" dirty="0" smtClean="0">
                <a:solidFill>
                  <a:srgbClr val="000000"/>
                </a:solidFill>
                <a:latin typeface="Calibri"/>
                <a:cs typeface="Calibri"/>
              </a:rPr>
              <a:t>2</a:t>
            </a: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, Eduard H. Hovy</a:t>
            </a:r>
            <a:r>
              <a:rPr lang="en-US" baseline="30000" dirty="0">
                <a:solidFill>
                  <a:srgbClr val="000000"/>
                </a:solidFill>
                <a:latin typeface="Calibri"/>
                <a:cs typeface="Calibri"/>
              </a:rPr>
              <a:t>2</a:t>
            </a:r>
            <a:endParaRPr lang="en-US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en-US" sz="1800" baseline="30000" dirty="0" smtClean="0">
                <a:solidFill>
                  <a:srgbClr val="000000"/>
                </a:solidFill>
                <a:latin typeface="Calibri"/>
                <a:cs typeface="Calibri"/>
              </a:rPr>
              <a:t>1 </a:t>
            </a:r>
            <a:r>
              <a:rPr lang="en-US" sz="1800" dirty="0" smtClean="0">
                <a:solidFill>
                  <a:srgbClr val="000000"/>
                </a:solidFill>
                <a:latin typeface="Calibri"/>
                <a:cs typeface="Calibri"/>
              </a:rPr>
              <a:t>Intelligent Systems Division, USC’s Information Sciences Institute</a:t>
            </a:r>
          </a:p>
          <a:p>
            <a:r>
              <a:rPr lang="en-US" sz="1800" baseline="30000" dirty="0">
                <a:solidFill>
                  <a:srgbClr val="000000"/>
                </a:solidFill>
                <a:latin typeface="Calibri"/>
                <a:cs typeface="Calibri"/>
              </a:rPr>
              <a:t>2</a:t>
            </a:r>
            <a:r>
              <a:rPr lang="en-US" sz="1800" baseline="30000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800" dirty="0" smtClean="0">
                <a:solidFill>
                  <a:srgbClr val="000000"/>
                </a:solidFill>
                <a:latin typeface="Calibri"/>
                <a:cs typeface="Calibri"/>
              </a:rPr>
              <a:t>Language </a:t>
            </a:r>
            <a:r>
              <a:rPr lang="en-US" sz="1800" dirty="0">
                <a:solidFill>
                  <a:srgbClr val="000000"/>
                </a:solidFill>
                <a:latin typeface="Calibri"/>
                <a:cs typeface="Calibri"/>
              </a:rPr>
              <a:t>Technologies Institute - Carnegie Mellon </a:t>
            </a:r>
            <a:r>
              <a:rPr lang="en-US" sz="1800" dirty="0" smtClean="0">
                <a:solidFill>
                  <a:srgbClr val="000000"/>
                </a:solidFill>
                <a:latin typeface="Calibri"/>
                <a:cs typeface="Calibri"/>
              </a:rPr>
              <a:t>University</a:t>
            </a:r>
            <a:endParaRPr lang="en-US" sz="18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20800" y="6731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949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Heuristics for Identifying Evidence Fragments</a:t>
            </a:r>
            <a:endParaRPr lang="en-US" dirty="0"/>
          </a:p>
        </p:txBody>
      </p:sp>
      <p:pic>
        <p:nvPicPr>
          <p:cNvPr id="6" name="Content Placeholder 5" descr="segmentation_example.pdf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835" b="-6835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/>
              <a:t>For each subfigure </a:t>
            </a:r>
            <a:r>
              <a:rPr lang="en-US" sz="1600" dirty="0" smtClean="0"/>
              <a:t>mention in text </a:t>
            </a:r>
            <a:r>
              <a:rPr lang="en-US" sz="1600" dirty="0"/>
              <a:t>(e.g., ‘Fig. 1 A’) </a:t>
            </a:r>
            <a:r>
              <a:rPr lang="en-US" sz="1600" dirty="0" smtClean="0"/>
              <a:t>scan backwards for any of 3 conditions </a:t>
            </a:r>
            <a:r>
              <a:rPr lang="en-US" sz="1600" dirty="0"/>
              <a:t>between consecutive sentences S1 and S2 </a:t>
            </a:r>
            <a:r>
              <a:rPr lang="en-US" sz="1600" dirty="0" smtClean="0"/>
              <a:t>to indicate </a:t>
            </a:r>
            <a:r>
              <a:rPr lang="en-US" sz="1600" dirty="0"/>
              <a:t>that S2 is the first sentence of the evidence fragment: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dirty="0" smtClean="0"/>
              <a:t>S1 contains</a:t>
            </a:r>
            <a:r>
              <a:rPr lang="en-US" sz="1400" dirty="0"/>
              <a:t> </a:t>
            </a:r>
            <a:r>
              <a:rPr lang="en-US" sz="1400" dirty="0" smtClean="0"/>
              <a:t>(a)</a:t>
            </a:r>
            <a:r>
              <a:rPr lang="en-US" sz="1400" dirty="0"/>
              <a:t> clauses that are tagged as ‘hypotheses’, ‘problems’, or ‘facts</a:t>
            </a:r>
            <a:r>
              <a:rPr lang="en-US" sz="1400" dirty="0" smtClean="0"/>
              <a:t>’ or (b) clauses </a:t>
            </a:r>
            <a:r>
              <a:rPr lang="en-US" sz="1400" dirty="0"/>
              <a:t>that are tagged as ‘results’ or ‘implications’ that also </a:t>
            </a:r>
            <a:r>
              <a:rPr lang="en-US" sz="1400" dirty="0" smtClean="0"/>
              <a:t>contain external </a:t>
            </a:r>
            <a:r>
              <a:rPr lang="en-US" sz="1400" dirty="0"/>
              <a:t>citations. </a:t>
            </a:r>
            <a:r>
              <a:rPr lang="en-US" sz="1400" dirty="0" smtClean="0"/>
              <a:t> S2 contains (</a:t>
            </a:r>
            <a:r>
              <a:rPr lang="en-US" sz="1400" dirty="0"/>
              <a:t>a) clauses that are goals or methods or </a:t>
            </a:r>
            <a:r>
              <a:rPr lang="en-US" sz="1400" dirty="0" smtClean="0"/>
              <a:t>(</a:t>
            </a:r>
            <a:r>
              <a:rPr lang="en-US" sz="1400" dirty="0"/>
              <a:t>b) results/implications with no external </a:t>
            </a:r>
            <a:r>
              <a:rPr lang="en-US" sz="1400" dirty="0" smtClean="0"/>
              <a:t>citations.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dirty="0" smtClean="0"/>
              <a:t>Both S1 and S2 contain references to subfigures that are entirely disjoint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dirty="0" smtClean="0"/>
              <a:t>S2 </a:t>
            </a:r>
            <a:r>
              <a:rPr lang="en-US" sz="1400" dirty="0"/>
              <a:t>is a section </a:t>
            </a:r>
            <a:r>
              <a:rPr lang="en-US" sz="1400" dirty="0" smtClean="0"/>
              <a:t>heading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sz="1400" dirty="0" smtClean="0"/>
              <a:t>…</a:t>
            </a:r>
            <a:r>
              <a:rPr lang="en-US" sz="1400" dirty="0" smtClean="0"/>
              <a:t> and scan forward for similar conditions to indicate that S1 is the last sentence of the evidence fragment. </a:t>
            </a:r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1220216" y="4543716"/>
            <a:ext cx="717513" cy="175179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>
            <a:stCxn id="7" idx="1"/>
          </p:cNvCxnSpPr>
          <p:nvPr/>
        </p:nvCxnSpPr>
        <p:spPr>
          <a:xfrm rot="10800000">
            <a:off x="705678" y="3547384"/>
            <a:ext cx="514538" cy="1083923"/>
          </a:xfrm>
          <a:prstGeom prst="bentConnector2">
            <a:avLst/>
          </a:prstGeom>
          <a:ln w="28575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457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Delineating Experiments Across Results Sections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78" y="1739900"/>
            <a:ext cx="6172642" cy="46912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78320" y="2032000"/>
            <a:ext cx="20116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mall</a:t>
            </a:r>
            <a:r>
              <a:rPr lang="en-US" dirty="0"/>
              <a:t>-scale manual evaluation of 5 papers </a:t>
            </a:r>
            <a:endParaRPr lang="en-US" dirty="0" smtClean="0"/>
          </a:p>
          <a:p>
            <a:r>
              <a:rPr lang="en-US" dirty="0" smtClean="0"/>
              <a:t>(695 </a:t>
            </a:r>
            <a:r>
              <a:rPr lang="en-US" dirty="0"/>
              <a:t>clauses, </a:t>
            </a:r>
            <a:r>
              <a:rPr lang="en-US" dirty="0" smtClean="0"/>
              <a:t>133 </a:t>
            </a:r>
            <a:r>
              <a:rPr lang="en-US" dirty="0"/>
              <a:t>figure references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Checking if each clause was correctly labeled for Subfigures </a:t>
            </a:r>
          </a:p>
          <a:p>
            <a:endParaRPr lang="en-US" dirty="0"/>
          </a:p>
          <a:p>
            <a:r>
              <a:rPr lang="en-US" dirty="0" smtClean="0"/>
              <a:t>Precision</a:t>
            </a:r>
            <a:r>
              <a:rPr lang="en-US" dirty="0"/>
              <a:t>=0.53, Recall=0.94 </a:t>
            </a:r>
            <a:endParaRPr lang="en-US" dirty="0" smtClean="0"/>
          </a:p>
          <a:p>
            <a:r>
              <a:rPr lang="en-US" dirty="0" smtClean="0"/>
              <a:t>F</a:t>
            </a:r>
            <a:r>
              <a:rPr lang="en-US" dirty="0"/>
              <a:t>-Score=0.74. 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698970" y="1663746"/>
            <a:ext cx="252859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Innocenti</a:t>
            </a:r>
            <a:r>
              <a:rPr lang="en-US" dirty="0" smtClean="0"/>
              <a:t> </a:t>
            </a:r>
            <a:r>
              <a:rPr lang="en-US" i="1" dirty="0" smtClean="0"/>
              <a:t>et al.</a:t>
            </a:r>
            <a:r>
              <a:rPr lang="en-US" dirty="0" smtClean="0"/>
              <a:t> (2002)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364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INTACT Evidence Fragment Corpus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u="sng" dirty="0"/>
              <a:t>d</a:t>
            </a:r>
            <a:r>
              <a:rPr lang="en-US" u="sng" dirty="0" smtClean="0"/>
              <a:t>oi:10.6084</a:t>
            </a:r>
            <a:r>
              <a:rPr lang="en-US" u="sng" dirty="0"/>
              <a:t>/m9.figshare.5007992.</a:t>
            </a:r>
            <a:r>
              <a:rPr lang="en-US" u="sng" dirty="0" smtClean="0"/>
              <a:t>v5</a:t>
            </a:r>
          </a:p>
          <a:p>
            <a:r>
              <a:rPr lang="en-US" dirty="0"/>
              <a:t>Data set defined as a Research Object</a:t>
            </a:r>
          </a:p>
          <a:p>
            <a:r>
              <a:rPr lang="en-US" dirty="0" smtClean="0"/>
              <a:t>INTACT data expressed as </a:t>
            </a:r>
            <a:r>
              <a:rPr lang="en-US" dirty="0" err="1" smtClean="0"/>
              <a:t>BioPax</a:t>
            </a:r>
            <a:endParaRPr lang="en-US" dirty="0" smtClean="0"/>
          </a:p>
          <a:p>
            <a:r>
              <a:rPr lang="en-US" dirty="0" smtClean="0"/>
              <a:t>National Library of Medicine’s ‘</a:t>
            </a:r>
            <a:r>
              <a:rPr lang="en-US" dirty="0" err="1" smtClean="0"/>
              <a:t>BioC</a:t>
            </a:r>
            <a:r>
              <a:rPr lang="en-US" dirty="0" smtClean="0"/>
              <a:t>’ format</a:t>
            </a:r>
          </a:p>
          <a:p>
            <a:pPr lvl="1"/>
            <a:r>
              <a:rPr lang="en-US" u="sng" dirty="0" smtClean="0">
                <a:hlinkClick r:id="rId2"/>
              </a:rPr>
              <a:t>http://bioc.sourceforge.org</a:t>
            </a:r>
            <a:endParaRPr lang="en-US" u="sng" dirty="0"/>
          </a:p>
          <a:p>
            <a:pPr lvl="1"/>
            <a:r>
              <a:rPr lang="en-US" dirty="0" err="1" smtClean="0"/>
              <a:t>BioC</a:t>
            </a:r>
            <a:r>
              <a:rPr lang="en-US" dirty="0" smtClean="0"/>
              <a:t> Linked Data: </a:t>
            </a:r>
            <a:r>
              <a:rPr lang="en-US" dirty="0" smtClean="0">
                <a:hlinkClick r:id="rId3"/>
              </a:rPr>
              <a:t>http://purl.org/bioc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Lightweight + Flexible </a:t>
            </a:r>
          </a:p>
          <a:p>
            <a:pPr lvl="1"/>
            <a:r>
              <a:rPr lang="en-US" dirty="0" smtClean="0"/>
              <a:t>Document / Passage / Annotation / Location</a:t>
            </a:r>
          </a:p>
          <a:p>
            <a:pPr lvl="1"/>
            <a:r>
              <a:rPr lang="en-US" dirty="0" smtClean="0"/>
              <a:t>~20K Evidence Fragments</a:t>
            </a:r>
          </a:p>
          <a:p>
            <a:pPr lvl="1"/>
            <a:r>
              <a:rPr lang="en-US" dirty="0" smtClean="0"/>
              <a:t>Supplemented with SPAR + Dublin Core + PROV ontologies</a:t>
            </a:r>
          </a:p>
        </p:txBody>
      </p:sp>
    </p:spTree>
    <p:extLst>
      <p:ext uri="{BB962C8B-B14F-4D97-AF65-F5344CB8AC3E}">
        <p14:creationId xmlns:p14="http://schemas.microsoft.com/office/powerpoint/2010/main" val="847743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Event Extraction with REACH System ‘Out-of-the-box’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u="sng" dirty="0" smtClean="0"/>
              <a:t>https</a:t>
            </a:r>
            <a:r>
              <a:rPr lang="en-US" u="sng" dirty="0"/>
              <a:t>://</a:t>
            </a:r>
            <a:r>
              <a:rPr lang="en-US" u="sng" dirty="0" err="1"/>
              <a:t>github.com</a:t>
            </a:r>
            <a:r>
              <a:rPr lang="en-US" u="sng" dirty="0"/>
              <a:t>/</a:t>
            </a:r>
            <a:r>
              <a:rPr lang="en-US" u="sng" dirty="0" err="1"/>
              <a:t>clulab</a:t>
            </a:r>
            <a:r>
              <a:rPr lang="en-US" u="sng" dirty="0"/>
              <a:t>/</a:t>
            </a:r>
            <a:r>
              <a:rPr lang="en-US" u="sng" dirty="0" smtClean="0"/>
              <a:t>reach</a:t>
            </a:r>
          </a:p>
          <a:p>
            <a:r>
              <a:rPr lang="en-US" dirty="0" smtClean="0"/>
              <a:t>A biomedical </a:t>
            </a:r>
            <a:r>
              <a:rPr lang="en-US" dirty="0"/>
              <a:t>event extraction system</a:t>
            </a:r>
          </a:p>
          <a:p>
            <a:r>
              <a:rPr lang="en-US" dirty="0" smtClean="0"/>
              <a:t>Developed by </a:t>
            </a:r>
            <a:r>
              <a:rPr lang="en-US" dirty="0" err="1" smtClean="0"/>
              <a:t>Mihai</a:t>
            </a:r>
            <a:r>
              <a:rPr lang="en-US" dirty="0" smtClean="0"/>
              <a:t> </a:t>
            </a:r>
            <a:r>
              <a:rPr lang="en-US" dirty="0" err="1" smtClean="0"/>
              <a:t>Surdeanu’s</a:t>
            </a:r>
            <a:r>
              <a:rPr lang="en-US" dirty="0" smtClean="0"/>
              <a:t> group at </a:t>
            </a:r>
            <a:r>
              <a:rPr lang="en-US" dirty="0"/>
              <a:t>University of </a:t>
            </a:r>
            <a:r>
              <a:rPr lang="en-US" dirty="0" smtClean="0"/>
              <a:t>Arizona</a:t>
            </a:r>
          </a:p>
          <a:p>
            <a:pPr lvl="1"/>
            <a:r>
              <a:rPr lang="en-US" dirty="0">
                <a:hlinkClick r:id="rId2"/>
              </a:rPr>
              <a:t>http://clulab.org</a:t>
            </a:r>
            <a:r>
              <a:rPr lang="en-US" dirty="0" smtClean="0">
                <a:hlinkClick r:id="rId2"/>
              </a:rPr>
              <a:t>/</a:t>
            </a:r>
            <a:endParaRPr lang="en-US" dirty="0"/>
          </a:p>
          <a:p>
            <a:r>
              <a:rPr lang="en-US" dirty="0" smtClean="0"/>
              <a:t>Applies an extensive library of extraction patterns to detect binding, phosphorylation, activation. </a:t>
            </a:r>
            <a:endParaRPr lang="en-US" dirty="0"/>
          </a:p>
          <a:p>
            <a:r>
              <a:rPr lang="en-US" dirty="0" smtClean="0"/>
              <a:t>Not designed (yet) to examine molecular interaction evidence </a:t>
            </a:r>
          </a:p>
          <a:p>
            <a:r>
              <a:rPr lang="en-US" dirty="0" smtClean="0"/>
              <a:t>Baseline performance: </a:t>
            </a:r>
          </a:p>
          <a:p>
            <a:pPr lvl="1"/>
            <a:r>
              <a:rPr lang="en-US" dirty="0" smtClean="0"/>
              <a:t>43.5% correctly identifies a ‘Complex Assembly’ event </a:t>
            </a:r>
          </a:p>
          <a:p>
            <a:pPr lvl="1"/>
            <a:r>
              <a:rPr lang="mr-IN" dirty="0"/>
              <a:t>5.6% </a:t>
            </a:r>
            <a:r>
              <a:rPr lang="en-US" dirty="0" smtClean="0"/>
              <a:t>perfectly reconstructs INTACT record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49320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7289" r="-17289"/>
          <a:stretch>
            <a:fillRect/>
          </a:stretch>
        </p:blipFill>
        <p:spPr>
          <a:xfrm>
            <a:off x="-1260531" y="208027"/>
            <a:ext cx="11528442" cy="6470689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387" y="0"/>
            <a:ext cx="66246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88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uteDarwi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898"/>
            <a:ext cx="9144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82570" y="0"/>
            <a:ext cx="5092097" cy="169068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Acknowledgements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68705" y="1822712"/>
            <a:ext cx="350714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Anita de </a:t>
            </a:r>
            <a:r>
              <a:rPr lang="en-US" sz="2800" dirty="0" err="1" smtClean="0">
                <a:solidFill>
                  <a:schemeClr val="bg1"/>
                </a:solidFill>
              </a:rPr>
              <a:t>Waard</a:t>
            </a:r>
            <a:endParaRPr lang="en-US" sz="28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Hans </a:t>
            </a:r>
            <a:r>
              <a:rPr lang="en-US" sz="2800" dirty="0" err="1" smtClean="0">
                <a:solidFill>
                  <a:schemeClr val="bg1"/>
                </a:solidFill>
              </a:rPr>
              <a:t>Chalupsky</a:t>
            </a:r>
            <a:endParaRPr lang="en-US" sz="28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Sandra Orchard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DARPA Big Mechanism 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under ARO contract 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W911NF-14-1-0436</a:t>
            </a:r>
          </a:p>
          <a:p>
            <a:endParaRPr lang="en-US" sz="28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‘</a:t>
            </a:r>
            <a:r>
              <a:rPr lang="en-US" sz="2800" dirty="0" err="1" smtClean="0">
                <a:solidFill>
                  <a:schemeClr val="bg1"/>
                </a:solidFill>
              </a:rPr>
              <a:t>EvidX</a:t>
            </a:r>
            <a:r>
              <a:rPr lang="en-US" sz="2800" dirty="0" smtClean="0">
                <a:solidFill>
                  <a:schemeClr val="bg1"/>
                </a:solidFill>
              </a:rPr>
              <a:t>’ project (NLM) </a:t>
            </a:r>
          </a:p>
          <a:p>
            <a:r>
              <a:rPr lang="is-IS" sz="2800" dirty="0" smtClean="0">
                <a:solidFill>
                  <a:schemeClr val="bg1"/>
                </a:solidFill>
              </a:rPr>
              <a:t>R01LM012592</a:t>
            </a:r>
            <a:r>
              <a:rPr lang="is-IS" sz="2800" dirty="0">
                <a:solidFill>
                  <a:schemeClr val="bg1"/>
                </a:solidFill>
              </a:rPr>
              <a:t>-01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72859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1777939_cosid-fig1C-explanation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82" y="1085785"/>
            <a:ext cx="8038338" cy="5619507"/>
          </a:xfrm>
          <a:prstGeom prst="rect">
            <a:avLst/>
          </a:prstGeom>
        </p:spPr>
      </p:pic>
      <p:pic>
        <p:nvPicPr>
          <p:cNvPr id="6" name="Picture 5" descr="11777939_cosid-fig1C-explanation-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82" y="1085785"/>
            <a:ext cx="8038338" cy="5619507"/>
          </a:xfrm>
          <a:prstGeom prst="rect">
            <a:avLst/>
          </a:prstGeom>
        </p:spPr>
      </p:pic>
      <p:pic>
        <p:nvPicPr>
          <p:cNvPr id="7" name="Picture 6" descr="11777939_cosid-fig1C-explanation-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82" y="1085785"/>
            <a:ext cx="8038338" cy="56195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5678" y="0"/>
            <a:ext cx="4560127" cy="2091204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Studying A Complex </a:t>
            </a:r>
            <a:br>
              <a:rPr lang="en-US" sz="4000" dirty="0" smtClean="0"/>
            </a:br>
            <a:r>
              <a:rPr lang="en-US" sz="4000" dirty="0" smtClean="0"/>
              <a:t>Molecular Interaction</a:t>
            </a:r>
            <a:br>
              <a:rPr lang="en-US" sz="4000" dirty="0" smtClean="0"/>
            </a:br>
            <a:r>
              <a:rPr lang="en-US" sz="4000" dirty="0"/>
              <a:t> </a:t>
            </a:r>
            <a:r>
              <a:rPr lang="en-US" sz="2000" dirty="0" smtClean="0"/>
              <a:t> </a:t>
            </a:r>
            <a:r>
              <a:rPr lang="en-US" sz="2000" dirty="0" err="1" smtClean="0"/>
              <a:t>Innocenti</a:t>
            </a:r>
            <a:r>
              <a:rPr lang="en-US" sz="2000" dirty="0" smtClean="0"/>
              <a:t> </a:t>
            </a:r>
            <a:r>
              <a:rPr lang="en-US" sz="2000" i="1" dirty="0"/>
              <a:t>et </a:t>
            </a:r>
            <a:r>
              <a:rPr lang="en-US" sz="2000" i="1" dirty="0" smtClean="0"/>
              <a:t>al.</a:t>
            </a:r>
            <a:r>
              <a:rPr lang="en-US" sz="2000" dirty="0" smtClean="0"/>
              <a:t> 2002</a:t>
            </a:r>
            <a:br>
              <a:rPr lang="en-US" sz="2000" dirty="0" smtClean="0"/>
            </a:br>
            <a:r>
              <a:rPr lang="en-US" sz="2000" dirty="0" smtClean="0"/>
              <a:t>   </a:t>
            </a:r>
            <a:r>
              <a:rPr lang="en-US" sz="2000" dirty="0" err="1" smtClean="0"/>
              <a:t>pmid</a:t>
            </a:r>
            <a:r>
              <a:rPr lang="en-US" sz="2000" dirty="0" smtClean="0"/>
              <a:t>: 11777939</a:t>
            </a:r>
            <a:endParaRPr lang="en-US" sz="2000" dirty="0"/>
          </a:p>
        </p:txBody>
      </p:sp>
      <p:sp>
        <p:nvSpPr>
          <p:cNvPr id="3" name="Rectangle 2"/>
          <p:cNvSpPr/>
          <p:nvPr/>
        </p:nvSpPr>
        <p:spPr>
          <a:xfrm>
            <a:off x="6746240" y="1302901"/>
            <a:ext cx="660400" cy="1897596"/>
          </a:xfrm>
          <a:prstGeom prst="rect">
            <a:avLst/>
          </a:prstGeom>
          <a:noFill/>
          <a:ln w="127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48852" y="3678776"/>
            <a:ext cx="8451563" cy="1609461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5678" y="4031264"/>
            <a:ext cx="787444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aseline="30000" dirty="0" smtClean="0"/>
              <a:t>“Thus</a:t>
            </a:r>
            <a:r>
              <a:rPr lang="en-US" sz="2800" baseline="30000" dirty="0"/>
              <a:t>, under physiological conditions, </a:t>
            </a:r>
            <a:r>
              <a:rPr lang="en-US" sz="2800" baseline="30000" dirty="0" smtClean="0"/>
              <a:t>the </a:t>
            </a:r>
            <a:r>
              <a:rPr lang="en-US" sz="2800" baseline="30000" dirty="0" err="1" smtClean="0"/>
              <a:t>coimmunoprecipitation</a:t>
            </a:r>
            <a:r>
              <a:rPr lang="en-US" sz="2800" baseline="30000" dirty="0" smtClean="0"/>
              <a:t> </a:t>
            </a:r>
            <a:r>
              <a:rPr lang="en-US" sz="2800" baseline="30000" dirty="0"/>
              <a:t>of Eps8 and Sos-1 depends on the integrity of the Eps8–E3b1 interaction, pointing to the existence of a </a:t>
            </a:r>
            <a:r>
              <a:rPr lang="en-US" sz="2800" baseline="30000" dirty="0" smtClean="0"/>
              <a:t>physiological </a:t>
            </a:r>
            <a:r>
              <a:rPr lang="en-US" sz="2800" baseline="30000" dirty="0"/>
              <a:t>S/E/E8 complex</a:t>
            </a:r>
            <a:r>
              <a:rPr lang="en-US" sz="2800" baseline="30000" dirty="0" smtClean="0"/>
              <a:t>.”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9475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Distant Supervision based on Subfigure Annotations</a:t>
            </a:r>
            <a:endParaRPr lang="en-US" dirty="0"/>
          </a:p>
        </p:txBody>
      </p:sp>
      <p:pic>
        <p:nvPicPr>
          <p:cNvPr id="4" name="Content Placeholder 3" descr="simpleIde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522" b="-35522"/>
          <a:stretch>
            <a:fillRect/>
          </a:stretch>
        </p:blipFill>
        <p:spPr/>
      </p:pic>
      <p:sp>
        <p:nvSpPr>
          <p:cNvPr id="3" name="Rectangle 2"/>
          <p:cNvSpPr/>
          <p:nvPr/>
        </p:nvSpPr>
        <p:spPr>
          <a:xfrm>
            <a:off x="4411891" y="2767210"/>
            <a:ext cx="4455682" cy="24553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94586" y="2386819"/>
            <a:ext cx="2309948" cy="2945204"/>
          </a:xfrm>
          <a:prstGeom prst="rect">
            <a:avLst/>
          </a:prstGeom>
          <a:noFill/>
          <a:ln w="28575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419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lnSpc>
                <a:spcPct val="20000"/>
              </a:lnSpc>
              <a:buNone/>
            </a:pPr>
            <a:r>
              <a:rPr lang="en-US" u="sng" dirty="0"/>
              <a:t>https://</a:t>
            </a:r>
            <a:r>
              <a:rPr lang="en-US" u="sng" dirty="0" err="1"/>
              <a:t>www.ebi.ac.uk</a:t>
            </a:r>
            <a:r>
              <a:rPr lang="en-US" u="sng" dirty="0"/>
              <a:t>/intact/</a:t>
            </a:r>
            <a:endParaRPr lang="en-US" u="sng" dirty="0" smtClean="0"/>
          </a:p>
          <a:p>
            <a:pPr>
              <a:lnSpc>
                <a:spcPct val="20000"/>
              </a:lnSpc>
            </a:pPr>
            <a:r>
              <a:rPr lang="en-US" dirty="0" smtClean="0"/>
              <a:t>European Bioinformatics Institute @ Cambridge, England</a:t>
            </a:r>
          </a:p>
          <a:p>
            <a:pPr>
              <a:lnSpc>
                <a:spcPct val="20000"/>
              </a:lnSpc>
            </a:pPr>
            <a:r>
              <a:rPr lang="en-US" dirty="0" smtClean="0"/>
              <a:t>A large-scale, high-quality manually curated database </a:t>
            </a:r>
          </a:p>
          <a:p>
            <a:pPr>
              <a:lnSpc>
                <a:spcPct val="20000"/>
              </a:lnSpc>
            </a:pPr>
            <a:r>
              <a:rPr lang="en-US" dirty="0" smtClean="0"/>
              <a:t>Basic Data Structure: </a:t>
            </a:r>
          </a:p>
          <a:p>
            <a:pPr marL="457200" lvl="1" indent="0">
              <a:lnSpc>
                <a:spcPct val="20000"/>
              </a:lnSpc>
              <a:buNone/>
            </a:pPr>
            <a:r>
              <a:rPr lang="en-US" i="1" dirty="0" smtClean="0"/>
              <a:t>[PMID, </a:t>
            </a:r>
            <a:r>
              <a:rPr lang="en-US" i="1" u="sng" dirty="0" err="1" smtClean="0"/>
              <a:t>Subfig</a:t>
            </a:r>
            <a:r>
              <a:rPr lang="en-US" i="1" dirty="0" smtClean="0"/>
              <a:t>, Protein1, Protein2, Protein3, Methods] </a:t>
            </a:r>
            <a:r>
              <a:rPr lang="en-US" dirty="0" smtClean="0"/>
              <a:t> </a:t>
            </a:r>
          </a:p>
          <a:p>
            <a:pPr>
              <a:lnSpc>
                <a:spcPct val="20000"/>
              </a:lnSpc>
            </a:pPr>
            <a:r>
              <a:rPr lang="en-US" dirty="0" smtClean="0"/>
              <a:t>Content</a:t>
            </a:r>
          </a:p>
          <a:p>
            <a:pPr lvl="1">
              <a:lnSpc>
                <a:spcPct val="20000"/>
              </a:lnSpc>
            </a:pPr>
            <a:r>
              <a:rPr lang="en-US" dirty="0" smtClean="0"/>
              <a:t>~14K curated papers in total</a:t>
            </a:r>
            <a:endParaRPr lang="en-US" dirty="0"/>
          </a:p>
          <a:p>
            <a:pPr lvl="1">
              <a:lnSpc>
                <a:spcPct val="20000"/>
              </a:lnSpc>
            </a:pPr>
            <a:r>
              <a:rPr lang="en-US" dirty="0" smtClean="0"/>
              <a:t>~1K open access</a:t>
            </a:r>
          </a:p>
          <a:p>
            <a:pPr lvl="1">
              <a:lnSpc>
                <a:spcPct val="20000"/>
              </a:lnSpc>
            </a:pPr>
            <a:r>
              <a:rPr lang="en-US" dirty="0"/>
              <a:t>6320 molecular </a:t>
            </a:r>
            <a:r>
              <a:rPr lang="en-US" dirty="0" smtClean="0"/>
              <a:t>interactions from 899 papers with sub-figure references</a:t>
            </a:r>
          </a:p>
        </p:txBody>
      </p:sp>
      <p:pic>
        <p:nvPicPr>
          <p:cNvPr id="7" name="Picture 6" descr="IntAct_logo.png"/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78" y="921998"/>
            <a:ext cx="20701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221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2100" y="156943"/>
            <a:ext cx="3594101" cy="290829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Mid-</a:t>
            </a:r>
            <a:r>
              <a:rPr lang="en-US" dirty="0"/>
              <a:t>L</a:t>
            </a:r>
            <a:r>
              <a:rPr lang="en-US" dirty="0" smtClean="0"/>
              <a:t>evel </a:t>
            </a:r>
            <a:r>
              <a:rPr lang="en-US" dirty="0"/>
              <a:t>D</a:t>
            </a:r>
            <a:r>
              <a:rPr lang="en-US" dirty="0" smtClean="0"/>
              <a:t>iscourse Structure in Results Sections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859487" y="6407838"/>
            <a:ext cx="442523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i="1" dirty="0" err="1" smtClean="0"/>
              <a:t>Innocenti</a:t>
            </a:r>
            <a:r>
              <a:rPr lang="en-US" sz="1500" i="1" dirty="0" smtClean="0"/>
              <a:t> et al. 2002 </a:t>
            </a:r>
            <a:r>
              <a:rPr lang="en-US" sz="1500" dirty="0" smtClean="0"/>
              <a:t>(PMID:11777939</a:t>
            </a:r>
            <a:r>
              <a:rPr lang="pt-BR" sz="1500" dirty="0" smtClean="0">
                <a:solidFill>
                  <a:srgbClr val="000000"/>
                </a:solidFill>
              </a:rPr>
              <a:t>)</a:t>
            </a:r>
            <a:endParaRPr lang="en-US" sz="15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23" y="173875"/>
            <a:ext cx="2218345" cy="40141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23" y="4108432"/>
            <a:ext cx="2257644" cy="10935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253" y="5169300"/>
            <a:ext cx="2209800" cy="12021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19790" y="491074"/>
            <a:ext cx="1328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Context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2791758" y="1299639"/>
            <a:ext cx="1295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Expt</a:t>
            </a:r>
            <a:r>
              <a:rPr lang="en-US" sz="2800" dirty="0" smtClean="0"/>
              <a:t> 1A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2762127" y="1875374"/>
            <a:ext cx="12829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Expt</a:t>
            </a:r>
            <a:r>
              <a:rPr lang="en-US" sz="2800" dirty="0" smtClean="0"/>
              <a:t> 1B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2762127" y="3495887"/>
            <a:ext cx="12790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Expt</a:t>
            </a:r>
            <a:r>
              <a:rPr lang="en-US" sz="2800" dirty="0" smtClean="0"/>
              <a:t> 1C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2735879" y="5438968"/>
            <a:ext cx="2250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Interpretation</a:t>
            </a:r>
            <a:endParaRPr lang="en-US" sz="2800" dirty="0"/>
          </a:p>
        </p:txBody>
      </p:sp>
      <p:sp>
        <p:nvSpPr>
          <p:cNvPr id="7" name="Right Brace 6"/>
          <p:cNvSpPr/>
          <p:nvPr/>
        </p:nvSpPr>
        <p:spPr>
          <a:xfrm>
            <a:off x="2523068" y="2398595"/>
            <a:ext cx="268690" cy="2803383"/>
          </a:xfrm>
          <a:prstGeom prst="rightBrace">
            <a:avLst>
              <a:gd name="adj1" fmla="val 63700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/>
          <p:cNvSpPr/>
          <p:nvPr/>
        </p:nvSpPr>
        <p:spPr>
          <a:xfrm>
            <a:off x="2534649" y="1987962"/>
            <a:ext cx="268690" cy="374238"/>
          </a:xfrm>
          <a:prstGeom prst="rightBrace">
            <a:avLst>
              <a:gd name="adj1" fmla="val 12763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Brace 15"/>
          <p:cNvSpPr/>
          <p:nvPr/>
        </p:nvSpPr>
        <p:spPr>
          <a:xfrm>
            <a:off x="2541988" y="1198033"/>
            <a:ext cx="268690" cy="753534"/>
          </a:xfrm>
          <a:prstGeom prst="rightBrace">
            <a:avLst>
              <a:gd name="adj1" fmla="val 30614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Brace 16"/>
          <p:cNvSpPr/>
          <p:nvPr/>
        </p:nvSpPr>
        <p:spPr>
          <a:xfrm>
            <a:off x="2531533" y="381000"/>
            <a:ext cx="234826" cy="753534"/>
          </a:xfrm>
          <a:prstGeom prst="rightBrace">
            <a:avLst>
              <a:gd name="adj1" fmla="val 2914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/>
          <p:cNvSpPr/>
          <p:nvPr/>
        </p:nvSpPr>
        <p:spPr>
          <a:xfrm>
            <a:off x="2513754" y="5201978"/>
            <a:ext cx="268690" cy="1121196"/>
          </a:xfrm>
          <a:prstGeom prst="rightBrace">
            <a:avLst>
              <a:gd name="adj1" fmla="val 63700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195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Discourse Types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8579" r="-857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90058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2100" y="529199"/>
            <a:ext cx="3594101" cy="2576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Low Level Discourse Structure in Experimental Text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81" y="144243"/>
            <a:ext cx="5108219" cy="654865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859487" y="6407838"/>
            <a:ext cx="361751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i="1" dirty="0" err="1" smtClean="0"/>
              <a:t>Innocenti</a:t>
            </a:r>
            <a:r>
              <a:rPr lang="en-US" sz="1500" i="1" dirty="0" smtClean="0"/>
              <a:t> et al. 2002 </a:t>
            </a:r>
            <a:r>
              <a:rPr lang="en-US" sz="1500" dirty="0" smtClean="0"/>
              <a:t>(</a:t>
            </a:r>
            <a:r>
              <a:rPr lang="pt-BR" sz="1500" dirty="0" smtClean="0">
                <a:solidFill>
                  <a:srgbClr val="000000"/>
                </a:solidFill>
              </a:rPr>
              <a:t>PMC2173577)</a:t>
            </a:r>
            <a:endParaRPr lang="en-US" sz="1500" i="1" dirty="0"/>
          </a:p>
        </p:txBody>
      </p:sp>
    </p:spTree>
    <p:extLst>
      <p:ext uri="{BB962C8B-B14F-4D97-AF65-F5344CB8AC3E}">
        <p14:creationId xmlns:p14="http://schemas.microsoft.com/office/powerpoint/2010/main" val="410995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SciDT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Scientific Discourse Tagger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82079" y="62831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i="1" dirty="0"/>
          </a:p>
        </p:txBody>
      </p:sp>
      <p:sp>
        <p:nvSpPr>
          <p:cNvPr id="6" name="Rectangle 5"/>
          <p:cNvSpPr/>
          <p:nvPr/>
        </p:nvSpPr>
        <p:spPr>
          <a:xfrm>
            <a:off x="616778" y="4802343"/>
            <a:ext cx="775252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SciDT</a:t>
            </a:r>
            <a:r>
              <a:rPr lang="en-US" dirty="0" smtClean="0"/>
              <a:t> uses deep learning (</a:t>
            </a:r>
            <a:r>
              <a:rPr lang="en-US" i="1" dirty="0" err="1"/>
              <a:t>Dasigi</a:t>
            </a:r>
            <a:r>
              <a:rPr lang="en-US" i="1" dirty="0"/>
              <a:t>, et </a:t>
            </a:r>
            <a:r>
              <a:rPr lang="en-US" i="1" dirty="0" smtClean="0"/>
              <a:t>al. 2017. </a:t>
            </a:r>
            <a:r>
              <a:rPr lang="en-US" i="1" dirty="0"/>
              <a:t>arXiv:</a:t>
            </a:r>
            <a:r>
              <a:rPr lang="en-US" i="1" dirty="0" smtClean="0"/>
              <a:t>1702.05398</a:t>
            </a:r>
            <a:r>
              <a:rPr lang="en-US" dirty="0" smtClean="0"/>
              <a:t>). </a:t>
            </a:r>
          </a:p>
          <a:p>
            <a:r>
              <a:rPr lang="en-US" dirty="0" smtClean="0"/>
              <a:t>Input data is a list of sub-sentence clauses in a given paragraph. (1) Use word2vec </a:t>
            </a:r>
            <a:r>
              <a:rPr lang="en-US" dirty="0" err="1" smtClean="0"/>
              <a:t>embeddings</a:t>
            </a:r>
            <a:r>
              <a:rPr lang="en-US" dirty="0" smtClean="0"/>
              <a:t> from Wikipedia + all PubMed abstracts + all PMC open access (</a:t>
            </a:r>
            <a:r>
              <a:rPr lang="en-US" dirty="0" err="1" smtClean="0"/>
              <a:t>Pysalo</a:t>
            </a:r>
            <a:r>
              <a:rPr lang="en-US" dirty="0" smtClean="0"/>
              <a:t> et al. 2013) to obtain </a:t>
            </a:r>
            <a:r>
              <a:rPr lang="en-US" b="1" dirty="0" smtClean="0"/>
              <a:t>D</a:t>
            </a:r>
            <a:r>
              <a:rPr lang="en-US" dirty="0" smtClean="0"/>
              <a:t>, this is converted via ‘Summarization’ to </a:t>
            </a:r>
            <a:r>
              <a:rPr lang="en-US" b="1" dirty="0" err="1" smtClean="0"/>
              <a:t>D</a:t>
            </a:r>
            <a:r>
              <a:rPr lang="en-US" b="1" baseline="-25000" dirty="0" err="1" smtClean="0"/>
              <a:t>summ</a:t>
            </a:r>
            <a:r>
              <a:rPr lang="en-US" dirty="0" smtClean="0"/>
              <a:t>,, which is then passed to a LSTM-RNN for labeling.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899" y="2157730"/>
            <a:ext cx="7415645" cy="271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544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Discourse Tagging Performance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58369" y="5907819"/>
            <a:ext cx="3672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Dasigi</a:t>
            </a:r>
            <a:r>
              <a:rPr lang="en-US" i="1" dirty="0"/>
              <a:t>, et al. 2017. arXiv:1702.05398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39" y="1809821"/>
            <a:ext cx="8156261" cy="28183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2487" y="4540595"/>
            <a:ext cx="777643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Accuracies and F-scores from 5-fold cross </a:t>
            </a:r>
            <a:r>
              <a:rPr lang="en-US" sz="2400" dirty="0" smtClean="0"/>
              <a:t>validation </a:t>
            </a:r>
            <a:r>
              <a:rPr lang="en-US" sz="2400" dirty="0"/>
              <a:t>of </a:t>
            </a:r>
            <a:r>
              <a:rPr lang="en-US" sz="2400" dirty="0" err="1" smtClean="0"/>
              <a:t>SciDT</a:t>
            </a:r>
            <a:r>
              <a:rPr lang="en-US" sz="2400" dirty="0" smtClean="0"/>
              <a:t> in various settings and a Conditional Random Field model baseline (Burns </a:t>
            </a:r>
            <a:r>
              <a:rPr lang="en-US" sz="2400" i="1" dirty="0" smtClean="0"/>
              <a:t>et al.</a:t>
            </a:r>
            <a:r>
              <a:rPr lang="en-US" sz="2400" dirty="0" smtClean="0"/>
              <a:t> 2016, Database).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8821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Presentation5" id="{532DFAED-F0A6-7342-A004-F273F2069C18}" vid="{D8F95565-8B9F-264B-9D9E-C19CC38821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31124</TotalTime>
  <Words>627</Words>
  <Application>Microsoft Macintosh PowerPoint</Application>
  <PresentationFormat>On-screen Show (4:3)</PresentationFormat>
  <Paragraphs>80</Paragraphs>
  <Slides>15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Studying A Complex  Molecular Interaction   Innocenti et al. 2002    pmid: 11777939</vt:lpstr>
      <vt:lpstr>Distant Supervision based on Subfigure Annotations</vt:lpstr>
      <vt:lpstr>PowerPoint Presentation</vt:lpstr>
      <vt:lpstr>Mid-Level Discourse Structure in Results Sections</vt:lpstr>
      <vt:lpstr>Discourse Types</vt:lpstr>
      <vt:lpstr>Low Level Discourse Structure in Experimental Text</vt:lpstr>
      <vt:lpstr>SciDT – Scientific Discourse Tagger</vt:lpstr>
      <vt:lpstr>Discourse Tagging Performance</vt:lpstr>
      <vt:lpstr>Heuristics for Identifying Evidence Fragments</vt:lpstr>
      <vt:lpstr>Delineating Experiments Across Results Sections</vt:lpstr>
      <vt:lpstr>The INTACT Evidence Fragment Corpus</vt:lpstr>
      <vt:lpstr>Event Extraction with REACH System ‘Out-of-the-box’</vt:lpstr>
      <vt:lpstr>PowerPoint Presentation</vt:lpstr>
      <vt:lpstr>Acknowledgements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TechKnAcq</dc:title>
  <dc:creator>Microsoft Office User</dc:creator>
  <cp:lastModifiedBy>Gully Burns</cp:lastModifiedBy>
  <cp:revision>768</cp:revision>
  <dcterms:created xsi:type="dcterms:W3CDTF">2015-05-13T20:12:47Z</dcterms:created>
  <dcterms:modified xsi:type="dcterms:W3CDTF">2017-10-21T12:25:19Z</dcterms:modified>
</cp:coreProperties>
</file>